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02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A780B-6EF1-4E17-8F16-48179B71E16C}" type="datetimeFigureOut">
              <a:rPr lang="ru-RU"/>
              <a:pPr>
                <a:defRPr/>
              </a:pPr>
              <a:t>08.06.2018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79B0E-6C47-466D-9E46-BA1A81A19B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8AF1F-34F2-419C-9FA0-EE41142F4507}" type="datetimeFigureOut">
              <a:rPr lang="ru-RU"/>
              <a:pPr>
                <a:defRPr/>
              </a:pPr>
              <a:t>08.06.2018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603D1-307C-42BD-A17C-0C681F0439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F030D-4729-44B1-84E4-BA58FB7434CB}" type="datetimeFigureOut">
              <a:rPr lang="ru-RU"/>
              <a:pPr>
                <a:defRPr/>
              </a:pPr>
              <a:t>08.06.2018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8E569-DBDC-4DD1-98DC-219AA9EA18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1DE28-6D11-4F70-8016-4761721F8A66}" type="datetimeFigureOut">
              <a:rPr lang="ru-RU"/>
              <a:pPr>
                <a:defRPr/>
              </a:pPr>
              <a:t>08.06.2018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7FDB6-A5EB-4F42-8EDC-8E7A9CA5A6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0ACCF-CAB6-49BE-8660-A1D90DE8EC80}" type="datetimeFigureOut">
              <a:rPr lang="ru-RU"/>
              <a:pPr>
                <a:defRPr/>
              </a:pPr>
              <a:t>08.06.2018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83EA9-8F8E-4A1F-9299-E0FCB28A02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B9A9A-630A-4ABC-8BF3-83B3DDF91875}" type="datetimeFigureOut">
              <a:rPr lang="ru-RU"/>
              <a:pPr>
                <a:defRPr/>
              </a:pPr>
              <a:t>08.06.2018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7487B-ABF6-4C33-8933-82F5E3A43C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F42FF-0A83-40D4-A3A8-C07F07052849}" type="datetimeFigureOut">
              <a:rPr lang="ru-RU"/>
              <a:pPr>
                <a:defRPr/>
              </a:pPr>
              <a:t>08.06.2018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D2F76-DBD8-496D-8401-5B385246D4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3E452-6F9F-4F4F-9692-3BBEE5DB579D}" type="datetimeFigureOut">
              <a:rPr lang="ru-RU"/>
              <a:pPr>
                <a:defRPr/>
              </a:pPr>
              <a:t>08.06.2018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86AE1-D897-4C88-89B9-0168A5C0A1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33C53-5818-484C-AC7C-D5650DD312E2}" type="datetimeFigureOut">
              <a:rPr lang="ru-RU"/>
              <a:pPr>
                <a:defRPr/>
              </a:pPr>
              <a:t>08.06.2018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76F57-8702-4EB4-96E2-2FCBC805DE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4BED5-CAA8-4BA0-9F94-A06F57BACF61}" type="datetimeFigureOut">
              <a:rPr lang="ru-RU"/>
              <a:pPr>
                <a:defRPr/>
              </a:pPr>
              <a:t>08.06.2018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75ED7-B453-4602-B7C9-E9C2A45813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E7244-7FDA-4527-86AA-1CF4F1E649B1}" type="datetimeFigureOut">
              <a:rPr lang="ru-RU"/>
              <a:pPr>
                <a:defRPr/>
              </a:pPr>
              <a:t>08.06.2018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06DB7-083C-4152-B714-F44E6DA88E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70089C-D215-4B6D-8F31-98173EA9BED8}" type="datetimeFigureOut">
              <a:rPr lang="ru-RU"/>
              <a:pPr>
                <a:defRPr/>
              </a:pPr>
              <a:t>08.06.2018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7B26BCC-39F9-4411-B8C3-B4263F2448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5" name="Text Box 37"/>
          <p:cNvSpPr txBox="1">
            <a:spLocks noChangeArrowheads="1"/>
          </p:cNvSpPr>
          <p:nvPr/>
        </p:nvSpPr>
        <p:spPr bwMode="auto">
          <a:xfrm>
            <a:off x="6843264" y="1373707"/>
            <a:ext cx="3106107" cy="95410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Georgia" panose="02040502050405020303" pitchFamily="18" charset="0"/>
              </a:rPr>
              <a:t>Язык обучения – русский, английский </a:t>
            </a:r>
          </a:p>
          <a:p>
            <a:pPr algn="ctr"/>
            <a:r>
              <a:rPr lang="ru-RU" sz="1400" dirty="0" smtClean="0">
                <a:latin typeface="Georgia" panose="02040502050405020303" pitchFamily="18" charset="0"/>
              </a:rPr>
              <a:t>Форма обучения – </a:t>
            </a:r>
            <a:r>
              <a:rPr lang="ru-RU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заочная</a:t>
            </a:r>
            <a:r>
              <a:rPr lang="ru-RU" sz="14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ru-RU" sz="1400" dirty="0" smtClean="0">
                <a:latin typeface="Georgia" panose="02040502050405020303" pitchFamily="18" charset="0"/>
              </a:rPr>
              <a:t> </a:t>
            </a:r>
            <a:br>
              <a:rPr lang="ru-RU" sz="1400" dirty="0" smtClean="0">
                <a:latin typeface="Georgia" panose="02040502050405020303" pitchFamily="18" charset="0"/>
              </a:rPr>
            </a:br>
            <a:r>
              <a:rPr lang="ru-RU" sz="1400" dirty="0" smtClean="0">
                <a:latin typeface="Georgia" panose="02040502050405020303" pitchFamily="18" charset="0"/>
              </a:rPr>
              <a:t>Срок обучения –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2,5</a:t>
            </a:r>
            <a:r>
              <a:rPr lang="ru-RU" sz="1400" dirty="0" smtClean="0">
                <a:latin typeface="Georgia" panose="02040502050405020303" pitchFamily="18" charset="0"/>
              </a:rPr>
              <a:t> года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90385" y="1368424"/>
            <a:ext cx="5256326" cy="95410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Georgia" panose="02040502050405020303" pitchFamily="18" charset="0"/>
              </a:rPr>
              <a:t>Руководитель образовательной программы:</a:t>
            </a:r>
          </a:p>
          <a:p>
            <a:pPr algn="ctr"/>
            <a:r>
              <a:rPr lang="ru-RU" sz="1400" dirty="0">
                <a:latin typeface="Georgia" panose="02040502050405020303" pitchFamily="18" charset="0"/>
              </a:rPr>
              <a:t>д-р филос. наук, канд. </a:t>
            </a:r>
            <a:r>
              <a:rPr lang="ru-RU" sz="1400" dirty="0" err="1">
                <a:latin typeface="Georgia" panose="02040502050405020303" pitchFamily="18" charset="0"/>
              </a:rPr>
              <a:t>юрид</a:t>
            </a:r>
            <a:r>
              <a:rPr lang="ru-RU" sz="1400" dirty="0">
                <a:latin typeface="Georgia" panose="02040502050405020303" pitchFamily="18" charset="0"/>
              </a:rPr>
              <a:t>. </a:t>
            </a:r>
            <a:r>
              <a:rPr lang="ru-RU" sz="1400" dirty="0" smtClean="0">
                <a:latin typeface="Georgia" panose="02040502050405020303" pitchFamily="18" charset="0"/>
              </a:rPr>
              <a:t>наук, проф. </a:t>
            </a:r>
            <a:br>
              <a:rPr lang="ru-RU" sz="1400" dirty="0" smtClean="0">
                <a:latin typeface="Georgia" panose="02040502050405020303" pitchFamily="18" charset="0"/>
              </a:rPr>
            </a:br>
            <a:r>
              <a:rPr lang="ru-RU" sz="1400" b="1" dirty="0" err="1" smtClean="0">
                <a:latin typeface="Georgia" panose="02040502050405020303" pitchFamily="18" charset="0"/>
              </a:rPr>
              <a:t>Дюжиков</a:t>
            </a:r>
            <a:r>
              <a:rPr lang="ru-RU" sz="1400" b="1" dirty="0" smtClean="0">
                <a:latin typeface="Georgia" panose="02040502050405020303" pitchFamily="18" charset="0"/>
              </a:rPr>
              <a:t> </a:t>
            </a:r>
            <a:r>
              <a:rPr lang="ru-RU" sz="1400" b="1" dirty="0">
                <a:latin typeface="Georgia" panose="02040502050405020303" pitchFamily="18" charset="0"/>
              </a:rPr>
              <a:t>Сергей Александрович </a:t>
            </a:r>
          </a:p>
          <a:p>
            <a:pPr algn="ctr"/>
            <a:r>
              <a:rPr lang="ru-RU" sz="1400" dirty="0">
                <a:latin typeface="Georgia" panose="02040502050405020303" pitchFamily="18" charset="0"/>
              </a:rPr>
              <a:t>e-</a:t>
            </a:r>
            <a:r>
              <a:rPr lang="ru-RU" sz="1400" dirty="0" err="1">
                <a:latin typeface="Georgia" panose="02040502050405020303" pitchFamily="18" charset="0"/>
              </a:rPr>
              <a:t>mail</a:t>
            </a:r>
            <a:r>
              <a:rPr lang="ru-RU" sz="1400" dirty="0">
                <a:latin typeface="Georgia" panose="02040502050405020303" pitchFamily="18" charset="0"/>
              </a:rPr>
              <a:t>: </a:t>
            </a:r>
            <a:r>
              <a:rPr lang="ru-RU" sz="1400" dirty="0" err="1" smtClean="0">
                <a:latin typeface="Georgia" panose="02040502050405020303" pitchFamily="18" charset="0"/>
              </a:rPr>
              <a:t>duz</a:t>
            </a:r>
            <a:r>
              <a:rPr lang="en-US" sz="1400" smtClean="0">
                <a:latin typeface="Georgia" panose="02040502050405020303" pitchFamily="18" charset="0"/>
              </a:rPr>
              <a:t>h</a:t>
            </a:r>
            <a:r>
              <a:rPr lang="ru-RU" sz="1400" smtClean="0">
                <a:latin typeface="Georgia" panose="02040502050405020303" pitchFamily="18" charset="0"/>
              </a:rPr>
              <a:t>ikov@sfedu.ru</a:t>
            </a:r>
            <a:r>
              <a:rPr lang="ru-RU" sz="1400" dirty="0" smtClean="0">
                <a:latin typeface="Georgia" panose="02040502050405020303" pitchFamily="18" charset="0"/>
              </a:rPr>
              <a:t>, </a:t>
            </a:r>
            <a:r>
              <a:rPr lang="ru-RU" sz="1400" dirty="0">
                <a:latin typeface="Georgia" panose="02040502050405020303" pitchFamily="18" charset="0"/>
              </a:rPr>
              <a:t>тел.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+7988-588-80-07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600200" cy="6858000"/>
          </a:xfrm>
          <a:prstGeom prst="rect">
            <a:avLst/>
          </a:pr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3314" name="Picture 2" descr="C:\Users\skorik\Desktop\флаеры. афишы и дерьмо\sfedu-V-13-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663" y="-134938"/>
            <a:ext cx="1506537" cy="1495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Box 5"/>
          <p:cNvSpPr txBox="1">
            <a:spLocks noChangeArrowheads="1"/>
          </p:cNvSpPr>
          <p:nvPr/>
        </p:nvSpPr>
        <p:spPr bwMode="auto">
          <a:xfrm rot="-5400000">
            <a:off x="-2587625" y="3813175"/>
            <a:ext cx="5632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dirty="0">
                <a:solidFill>
                  <a:srgbClr val="1F4E79"/>
                </a:solidFill>
              </a:rPr>
              <a:t>Науки об обществе</a:t>
            </a:r>
          </a:p>
        </p:txBody>
      </p:sp>
      <p:sp>
        <p:nvSpPr>
          <p:cNvPr id="13316" name="TextBox 6"/>
          <p:cNvSpPr txBox="1">
            <a:spLocks noChangeArrowheads="1"/>
          </p:cNvSpPr>
          <p:nvPr/>
        </p:nvSpPr>
        <p:spPr bwMode="auto">
          <a:xfrm rot="-5400000">
            <a:off x="-2149475" y="3849688"/>
            <a:ext cx="5646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latin typeface="Bookman Old Style" pitchFamily="18" charset="0"/>
              </a:rPr>
              <a:t>Присваиваемая квалификация - </a:t>
            </a:r>
            <a:r>
              <a:rPr lang="ru-RU" b="1" i="1" dirty="0">
                <a:latin typeface="Bookman Old Style" pitchFamily="18" charset="0"/>
              </a:rPr>
              <a:t>магистр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061284" y="-10772"/>
            <a:ext cx="2152555" cy="6884538"/>
          </a:xfrm>
          <a:prstGeom prst="rect">
            <a:avLst/>
          </a:pr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590385" y="-10772"/>
            <a:ext cx="8470899" cy="5164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rgbClr val="1F4E79"/>
                </a:solidFill>
                <a:latin typeface="Arial" charset="0"/>
                <a:cs typeface="Arial" charset="0"/>
              </a:rPr>
              <a:t>37.04.02 </a:t>
            </a:r>
            <a:r>
              <a:rPr lang="ru-RU" sz="1600" dirty="0" err="1">
                <a:solidFill>
                  <a:srgbClr val="1F4E79"/>
                </a:solidFill>
                <a:latin typeface="Arial" charset="0"/>
                <a:cs typeface="Arial" charset="0"/>
              </a:rPr>
              <a:t>Конфликтология</a:t>
            </a:r>
            <a:endParaRPr lang="ru-RU" sz="1600" dirty="0">
              <a:solidFill>
                <a:srgbClr val="1F4E79"/>
              </a:solidFill>
              <a:cs typeface="Arial" charset="0"/>
            </a:endParaRPr>
          </a:p>
        </p:txBody>
      </p:sp>
      <p:sp>
        <p:nvSpPr>
          <p:cNvPr id="13326" name="TextBox 21"/>
          <p:cNvSpPr txBox="1">
            <a:spLocks noChangeArrowheads="1"/>
          </p:cNvSpPr>
          <p:nvPr/>
        </p:nvSpPr>
        <p:spPr bwMode="auto">
          <a:xfrm>
            <a:off x="1629637" y="3143845"/>
            <a:ext cx="4045853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 smtClean="0">
                <a:latin typeface="Georgia" panose="02040502050405020303" pitchFamily="18" charset="0"/>
              </a:rPr>
              <a:t>Изучаемые дисциплины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600" dirty="0" smtClean="0">
                <a:latin typeface="Georgia" panose="02040502050405020303" pitchFamily="18" charset="0"/>
              </a:rPr>
              <a:t>Юридическая </a:t>
            </a:r>
            <a:r>
              <a:rPr lang="ru-RU" sz="1600" dirty="0" err="1" smtClean="0">
                <a:latin typeface="Georgia" panose="02040502050405020303" pitchFamily="18" charset="0"/>
              </a:rPr>
              <a:t>конфликтология</a:t>
            </a:r>
            <a:endParaRPr lang="ru-RU" sz="1600" dirty="0">
              <a:latin typeface="Georgia" panose="02040502050405020303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600" dirty="0" smtClean="0">
                <a:latin typeface="Georgia" panose="02040502050405020303" pitchFamily="18" charset="0"/>
              </a:rPr>
              <a:t>Иностранный язык в профессиональной сфере </a:t>
            </a:r>
            <a:endParaRPr lang="ru-RU" sz="1600" dirty="0">
              <a:latin typeface="Georgia" panose="02040502050405020303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600" dirty="0">
                <a:latin typeface="Georgia" panose="02040502050405020303" pitchFamily="18" charset="0"/>
              </a:rPr>
              <a:t>Коммуникативные основы конфликтологии </a:t>
            </a:r>
            <a:endParaRPr lang="ru-RU" sz="1600" dirty="0" smtClean="0">
              <a:latin typeface="Georgia" panose="02040502050405020303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600" dirty="0" smtClean="0">
                <a:latin typeface="Georgia" panose="02040502050405020303" pitchFamily="18" charset="0"/>
              </a:rPr>
              <a:t>Технологии </a:t>
            </a:r>
            <a:r>
              <a:rPr lang="ru-RU" sz="1600" dirty="0">
                <a:latin typeface="Georgia" panose="02040502050405020303" pitchFamily="18" charset="0"/>
              </a:rPr>
              <a:t>альтернативного урегулирования споров с участием посредника </a:t>
            </a:r>
            <a:endParaRPr lang="ru-RU" sz="1600" dirty="0" smtClean="0">
              <a:latin typeface="Georgia" panose="02040502050405020303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600" dirty="0" smtClean="0">
                <a:latin typeface="Georgia" panose="02040502050405020303" pitchFamily="18" charset="0"/>
              </a:rPr>
              <a:t>Технологии </a:t>
            </a:r>
            <a:r>
              <a:rPr lang="ru-RU" sz="1600" dirty="0">
                <a:latin typeface="Georgia" panose="02040502050405020303" pitchFamily="18" charset="0"/>
              </a:rPr>
              <a:t>регулирования </a:t>
            </a:r>
            <a:r>
              <a:rPr lang="ru-RU" sz="1600" dirty="0" smtClean="0">
                <a:latin typeface="Georgia" panose="02040502050405020303" pitchFamily="18" charset="0"/>
              </a:rPr>
              <a:t>социальных </a:t>
            </a:r>
            <a:r>
              <a:rPr lang="ru-RU" sz="1600" dirty="0">
                <a:latin typeface="Georgia" panose="02040502050405020303" pitchFamily="18" charset="0"/>
              </a:rPr>
              <a:t>конфликтов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600" dirty="0" smtClean="0">
                <a:latin typeface="Georgia" panose="02040502050405020303" pitchFamily="18" charset="0"/>
              </a:rPr>
              <a:t>Информационно-аналитическое </a:t>
            </a:r>
            <a:r>
              <a:rPr lang="ru-RU" sz="1600" dirty="0">
                <a:latin typeface="Georgia" panose="02040502050405020303" pitchFamily="18" charset="0"/>
              </a:rPr>
              <a:t>обеспечение в </a:t>
            </a:r>
            <a:r>
              <a:rPr lang="ru-RU" sz="1600" dirty="0" err="1">
                <a:latin typeface="Georgia" panose="02040502050405020303" pitchFamily="18" charset="0"/>
              </a:rPr>
              <a:t>конфликтологии</a:t>
            </a:r>
            <a:r>
              <a:rPr lang="ru-RU" sz="1600" dirty="0">
                <a:latin typeface="Georgia" panose="02040502050405020303" pitchFamily="18" charset="0"/>
              </a:rPr>
              <a:t> и др.</a:t>
            </a:r>
          </a:p>
          <a:p>
            <a:pPr>
              <a:buFontTx/>
              <a:buChar char="-"/>
            </a:pPr>
            <a:endParaRPr lang="ru-RU" sz="1400" b="1" i="1" dirty="0"/>
          </a:p>
        </p:txBody>
      </p:sp>
      <p:sp>
        <p:nvSpPr>
          <p:cNvPr id="13328" name="TextBox 23"/>
          <p:cNvSpPr txBox="1">
            <a:spLocks noChangeArrowheads="1"/>
          </p:cNvSpPr>
          <p:nvPr/>
        </p:nvSpPr>
        <p:spPr bwMode="auto">
          <a:xfrm>
            <a:off x="5781411" y="3106159"/>
            <a:ext cx="4321411" cy="1646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600" b="1" dirty="0" smtClean="0">
                <a:latin typeface="Georgia" panose="02040502050405020303" pitchFamily="18" charset="0"/>
              </a:rPr>
              <a:t>Преподаватели</a:t>
            </a:r>
            <a:endParaRPr lang="ru-RU" sz="1600" b="1" dirty="0">
              <a:latin typeface="Georgia" panose="02040502050405020303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Georgia" panose="02040502050405020303" pitchFamily="18" charset="0"/>
              </a:rPr>
              <a:t>д-р </a:t>
            </a:r>
            <a:r>
              <a:rPr lang="ru-RU" sz="1600" dirty="0">
                <a:latin typeface="Georgia" panose="02040502050405020303" pitchFamily="18" charset="0"/>
              </a:rPr>
              <a:t>соц. наук, профессор Дятлов А.В.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latin typeface="Georgia" panose="02040502050405020303" pitchFamily="18" charset="0"/>
              </a:rPr>
              <a:t>к</a:t>
            </a:r>
            <a:r>
              <a:rPr lang="ru-RU" sz="1600" dirty="0" smtClean="0">
                <a:latin typeface="Georgia" panose="02040502050405020303" pitchFamily="18" charset="0"/>
              </a:rPr>
              <a:t>анд</a:t>
            </a:r>
            <a:r>
              <a:rPr lang="ru-RU" sz="1600" dirty="0">
                <a:latin typeface="Georgia" panose="02040502050405020303" pitchFamily="18" charset="0"/>
              </a:rPr>
              <a:t>. ист. наук, доцент Кравец А.Е.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latin typeface="Georgia" panose="02040502050405020303" pitchFamily="18" charset="0"/>
              </a:rPr>
              <a:t>к</a:t>
            </a:r>
            <a:r>
              <a:rPr lang="ru-RU" sz="1600" dirty="0" smtClean="0">
                <a:latin typeface="Georgia" panose="02040502050405020303" pitchFamily="18" charset="0"/>
              </a:rPr>
              <a:t>анд</a:t>
            </a:r>
            <a:r>
              <a:rPr lang="ru-RU" sz="1600" dirty="0">
                <a:latin typeface="Georgia" panose="02040502050405020303" pitchFamily="18" charset="0"/>
              </a:rPr>
              <a:t>. соц. наук, доцент Нор-</a:t>
            </a:r>
            <a:r>
              <a:rPr lang="ru-RU" sz="1600" dirty="0" err="1">
                <a:latin typeface="Georgia" panose="02040502050405020303" pitchFamily="18" charset="0"/>
              </a:rPr>
              <a:t>Аревян</a:t>
            </a:r>
            <a:r>
              <a:rPr lang="ru-RU" sz="1600" dirty="0">
                <a:latin typeface="Georgia" panose="02040502050405020303" pitchFamily="18" charset="0"/>
              </a:rPr>
              <a:t> О.А.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latin typeface="Georgia" panose="02040502050405020303" pitchFamily="18" charset="0"/>
              </a:rPr>
              <a:t>канд. полит. наук </a:t>
            </a:r>
            <a:r>
              <a:rPr lang="ru-RU" sz="1600" dirty="0" err="1">
                <a:latin typeface="Georgia" panose="02040502050405020303" pitchFamily="18" charset="0"/>
              </a:rPr>
              <a:t>Анистратенко</a:t>
            </a:r>
            <a:r>
              <a:rPr lang="ru-RU" sz="1600" dirty="0">
                <a:latin typeface="Georgia" panose="02040502050405020303" pitchFamily="18" charset="0"/>
              </a:rPr>
              <a:t> Т .</a:t>
            </a:r>
            <a:r>
              <a:rPr lang="ru-RU" sz="1600" dirty="0" smtClean="0">
                <a:latin typeface="Georgia" panose="02040502050405020303" pitchFamily="18" charset="0"/>
              </a:rPr>
              <a:t>Г.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Georgia" panose="02040502050405020303" pitchFamily="18" charset="0"/>
              </a:rPr>
              <a:t>канд</a:t>
            </a:r>
            <a:r>
              <a:rPr lang="ru-RU" sz="1600" dirty="0">
                <a:latin typeface="Georgia" panose="02040502050405020303" pitchFamily="18" charset="0"/>
              </a:rPr>
              <a:t>. полит. наук Шустова </a:t>
            </a:r>
            <a:r>
              <a:rPr lang="ru-RU" sz="1600" dirty="0" smtClean="0">
                <a:latin typeface="Georgia" panose="02040502050405020303" pitchFamily="18" charset="0"/>
              </a:rPr>
              <a:t>М.С. и др.</a:t>
            </a:r>
            <a:endParaRPr lang="ru-RU" sz="1600" dirty="0">
              <a:latin typeface="Georgia" panose="02040502050405020303" pitchFamily="18" charset="0"/>
            </a:endParaRPr>
          </a:p>
        </p:txBody>
      </p:sp>
      <p:sp>
        <p:nvSpPr>
          <p:cNvPr id="13" name="Лента лицом вниз 12"/>
          <p:cNvSpPr/>
          <p:nvPr/>
        </p:nvSpPr>
        <p:spPr>
          <a:xfrm>
            <a:off x="1732412" y="403269"/>
            <a:ext cx="8256587" cy="1023409"/>
          </a:xfrm>
          <a:prstGeom prst="ribbon">
            <a:avLst>
              <a:gd name="adj1" fmla="val 6948"/>
              <a:gd name="adj2" fmla="val 75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1F4E79"/>
                </a:solidFill>
                <a:latin typeface="Georgia" panose="02040502050405020303" pitchFamily="18" charset="0"/>
                <a:cs typeface="Arial" charset="0"/>
              </a:rPr>
              <a:t>Магистерская программа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rgbClr val="1F4E79"/>
                </a:solidFill>
                <a:latin typeface="Georgia" panose="02040502050405020303" pitchFamily="18" charset="0"/>
                <a:cs typeface="Arial" charset="0"/>
              </a:rPr>
              <a:t>«Юридическая </a:t>
            </a:r>
            <a:r>
              <a:rPr lang="ru-RU" sz="2000" b="1" dirty="0" err="1" smtClean="0">
                <a:solidFill>
                  <a:srgbClr val="1F4E79"/>
                </a:solidFill>
                <a:latin typeface="Georgia" panose="02040502050405020303" pitchFamily="18" charset="0"/>
                <a:cs typeface="Arial" charset="0"/>
              </a:rPr>
              <a:t>конфликтология</a:t>
            </a:r>
            <a:r>
              <a:rPr lang="ru-RU" sz="2000" b="1" dirty="0" smtClean="0">
                <a:solidFill>
                  <a:srgbClr val="1F4E79"/>
                </a:solidFill>
                <a:latin typeface="Georgia" panose="02040502050405020303" pitchFamily="18" charset="0"/>
                <a:cs typeface="Arial" charset="0"/>
              </a:rPr>
              <a:t> и медиация»</a:t>
            </a:r>
            <a:endParaRPr lang="ru-RU" sz="2000" dirty="0">
              <a:solidFill>
                <a:schemeClr val="tx1"/>
              </a:solidFill>
              <a:latin typeface="Georgia" panose="02040502050405020303" pitchFamily="18" charset="0"/>
              <a:cs typeface="Arial" charset="0"/>
            </a:endParaRPr>
          </a:p>
        </p:txBody>
      </p:sp>
      <p:sp>
        <p:nvSpPr>
          <p:cNvPr id="13331" name="TextBox 26"/>
          <p:cNvSpPr txBox="1">
            <a:spLocks noChangeArrowheads="1"/>
          </p:cNvSpPr>
          <p:nvPr/>
        </p:nvSpPr>
        <p:spPr bwMode="auto">
          <a:xfrm>
            <a:off x="5571119" y="4850287"/>
            <a:ext cx="460897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</a:pPr>
            <a:r>
              <a:rPr lang="ru-RU" sz="14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Трудоустройство</a:t>
            </a:r>
          </a:p>
          <a:p>
            <a:pPr algn="ctr">
              <a:lnSpc>
                <a:spcPts val="1800"/>
              </a:lnSpc>
            </a:pPr>
            <a:r>
              <a:rPr lang="ru-RU" sz="1400" b="1" dirty="0">
                <a:solidFill>
                  <a:srgbClr val="C00000"/>
                </a:solidFill>
                <a:latin typeface="Georgia" panose="02040502050405020303" pitchFamily="18" charset="0"/>
              </a:rPr>
              <a:t>э</a:t>
            </a:r>
            <a:r>
              <a:rPr lang="ru-RU" sz="14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кспертов-практиков в сфере альтернативного разрешения конфликтов</a:t>
            </a:r>
            <a:endParaRPr lang="ru-RU" sz="1400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ü"/>
            </a:pPr>
            <a:r>
              <a:rPr lang="ru-RU" sz="1400" dirty="0">
                <a:latin typeface="Georgia" panose="02040502050405020303" pitchFamily="18" charset="0"/>
              </a:rPr>
              <a:t>Коммерческие и некоммерческие </a:t>
            </a:r>
            <a:r>
              <a:rPr lang="ru-RU" sz="1400" dirty="0" smtClean="0">
                <a:latin typeface="Georgia" panose="02040502050405020303" pitchFamily="18" charset="0"/>
              </a:rPr>
              <a:t>организации 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Georgia" panose="02040502050405020303" pitchFamily="18" charset="0"/>
              </a:rPr>
              <a:t>Консультационные центры, центры правовой помощи </a:t>
            </a:r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Georgia" panose="02040502050405020303" pitchFamily="18" charset="0"/>
              </a:rPr>
              <a:t>Органы </a:t>
            </a:r>
            <a:r>
              <a:rPr lang="ru-RU" sz="1400" dirty="0">
                <a:latin typeface="Georgia" panose="02040502050405020303" pitchFamily="18" charset="0"/>
              </a:rPr>
              <a:t>государственного и муниципального </a:t>
            </a:r>
            <a:r>
              <a:rPr lang="ru-RU" sz="1400" dirty="0" smtClean="0">
                <a:latin typeface="Georgia" panose="02040502050405020303" pitchFamily="18" charset="0"/>
              </a:rPr>
              <a:t>управления</a:t>
            </a:r>
            <a:endParaRPr lang="ru-RU" sz="1400" dirty="0">
              <a:latin typeface="Georgia" panose="02040502050405020303" pitchFamily="18" charset="0"/>
            </a:endParaRPr>
          </a:p>
        </p:txBody>
      </p:sp>
      <p:sp>
        <p:nvSpPr>
          <p:cNvPr id="13333" name="TextBox 29"/>
          <p:cNvSpPr txBox="1">
            <a:spLocks noChangeArrowheads="1"/>
          </p:cNvSpPr>
          <p:nvPr/>
        </p:nvSpPr>
        <p:spPr bwMode="auto">
          <a:xfrm>
            <a:off x="1639888" y="2300750"/>
            <a:ext cx="8399557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700" i="1" dirty="0" smtClean="0">
                <a:solidFill>
                  <a:srgbClr val="1F4E79"/>
                </a:solidFill>
                <a:latin typeface="Georgia" panose="02040502050405020303" pitchFamily="18" charset="0"/>
              </a:rPr>
              <a:t>Цель обучения - подготовка </a:t>
            </a:r>
            <a:r>
              <a:rPr lang="ru-RU" sz="1700" i="1" dirty="0">
                <a:solidFill>
                  <a:srgbClr val="1F4E79"/>
                </a:solidFill>
                <a:latin typeface="Georgia" panose="02040502050405020303" pitchFamily="18" charset="0"/>
              </a:rPr>
              <a:t>конкурентоспособного специалиста,  способного решать как аналитические, так и практические задачи в области досудебного </a:t>
            </a:r>
            <a:r>
              <a:rPr lang="ru-RU" sz="1700" i="1" smtClean="0">
                <a:solidFill>
                  <a:srgbClr val="1F4E79"/>
                </a:solidFill>
                <a:latin typeface="Georgia" panose="02040502050405020303" pitchFamily="18" charset="0"/>
              </a:rPr>
              <a:t>и внесудебного регулирования </a:t>
            </a:r>
            <a:r>
              <a:rPr lang="ru-RU" sz="1700" i="1" dirty="0" smtClean="0">
                <a:solidFill>
                  <a:srgbClr val="1F4E79"/>
                </a:solidFill>
                <a:latin typeface="Georgia" panose="02040502050405020303" pitchFamily="18" charset="0"/>
              </a:rPr>
              <a:t>конфликтов</a:t>
            </a:r>
            <a:endParaRPr lang="ru-RU" sz="1700" i="1" dirty="0">
              <a:solidFill>
                <a:srgbClr val="1F4E79"/>
              </a:solidFill>
              <a:latin typeface="Georgia" panose="02040502050405020303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0167205" y="1461896"/>
            <a:ext cx="1828800" cy="558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dirty="0" smtClean="0">
                <a:latin typeface="Georgia" panose="02040502050405020303" pitchFamily="18" charset="0"/>
              </a:rPr>
              <a:t> бюджетных мест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0167205" y="3000712"/>
            <a:ext cx="1828800" cy="558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latin typeface="Georgia" panose="02040502050405020303" pitchFamily="18" charset="0"/>
              </a:rPr>
              <a:t>Спортивный комплекс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10167205" y="2247691"/>
            <a:ext cx="1828800" cy="558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Georgia" panose="02040502050405020303" pitchFamily="18" charset="0"/>
              </a:rPr>
              <a:t>Базы практик и отдыха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10083034" y="5301191"/>
            <a:ext cx="2066422" cy="10742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Georgia" panose="02040502050405020303" pitchFamily="18" charset="0"/>
              </a:rPr>
              <a:t>Международная академическая мобильность</a:t>
            </a: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0180095" y="4524038"/>
            <a:ext cx="1828800" cy="558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Georgia" panose="02040502050405020303" pitchFamily="18" charset="0"/>
              </a:rPr>
              <a:t>Проектное обучение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10201845" y="3762375"/>
            <a:ext cx="1828800" cy="558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Georgia" panose="02040502050405020303" pitchFamily="18" charset="0"/>
              </a:rPr>
              <a:t>Языковая подготовка</a:t>
            </a:r>
          </a:p>
        </p:txBody>
      </p:sp>
      <p:sp>
        <p:nvSpPr>
          <p:cNvPr id="42" name="TextBox 41"/>
          <p:cNvSpPr txBox="1"/>
          <p:nvPr/>
        </p:nvSpPr>
        <p:spPr>
          <a:xfrm rot="16200000">
            <a:off x="-1681162" y="3830637"/>
            <a:ext cx="56324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+mn-cs"/>
              </a:rPr>
              <a:t>Институт социологии и регионоведения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190</Words>
  <Application>Microsoft Office PowerPoint</Application>
  <PresentationFormat>Широкоэкранный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Arial Black</vt:lpstr>
      <vt:lpstr>Bookman Old Style</vt:lpstr>
      <vt:lpstr>Calibri</vt:lpstr>
      <vt:lpstr>Calibri Light</vt:lpstr>
      <vt:lpstr>Georgia</vt:lpstr>
      <vt:lpstr>Wingdings</vt:lpstr>
      <vt:lpstr>Тема Office</vt:lpstr>
      <vt:lpstr>Презентация PowerPoint</vt:lpstr>
    </vt:vector>
  </TitlesOfParts>
  <Company>Южный Федеральный Университет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Абрамович Татьяна Сергеевна</dc:creator>
  <cp:lastModifiedBy>Черевкова Алена Игоревна</cp:lastModifiedBy>
  <cp:revision>52</cp:revision>
  <cp:lastPrinted>2018-02-14T11:30:18Z</cp:lastPrinted>
  <dcterms:created xsi:type="dcterms:W3CDTF">2017-04-06T13:09:18Z</dcterms:created>
  <dcterms:modified xsi:type="dcterms:W3CDTF">2018-06-08T13:10:00Z</dcterms:modified>
</cp:coreProperties>
</file>